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6" r:id="rId3"/>
    <p:sldId id="257" r:id="rId4"/>
    <p:sldId id="264" r:id="rId5"/>
    <p:sldId id="265" r:id="rId6"/>
    <p:sldId id="267" r:id="rId7"/>
    <p:sldId id="268" r:id="rId8"/>
    <p:sldId id="269" r:id="rId9"/>
    <p:sldId id="277" r:id="rId10"/>
    <p:sldId id="278" r:id="rId11"/>
    <p:sldId id="279" r:id="rId12"/>
    <p:sldId id="280" r:id="rId13"/>
    <p:sldId id="281" r:id="rId14"/>
    <p:sldId id="282" r:id="rId15"/>
    <p:sldId id="289" r:id="rId16"/>
    <p:sldId id="291" r:id="rId17"/>
    <p:sldId id="292" r:id="rId18"/>
    <p:sldId id="293" r:id="rId19"/>
    <p:sldId id="294" r:id="rId20"/>
    <p:sldId id="297" r:id="rId21"/>
    <p:sldId id="298" r:id="rId22"/>
    <p:sldId id="299" r:id="rId23"/>
    <p:sldId id="301" r:id="rId24"/>
    <p:sldId id="300" r:id="rId25"/>
    <p:sldId id="303" r:id="rId26"/>
    <p:sldId id="302" r:id="rId27"/>
    <p:sldId id="305" r:id="rId28"/>
    <p:sldId id="304" r:id="rId29"/>
    <p:sldId id="306" r:id="rId30"/>
    <p:sldId id="307" r:id="rId31"/>
    <p:sldId id="308" r:id="rId32"/>
    <p:sldId id="258" r:id="rId33"/>
    <p:sldId id="260" r:id="rId34"/>
    <p:sldId id="259" r:id="rId35"/>
    <p:sldId id="261" r:id="rId36"/>
    <p:sldId id="262" r:id="rId37"/>
    <p:sldId id="263" r:id="rId38"/>
    <p:sldId id="311" r:id="rId39"/>
    <p:sldId id="312" r:id="rId40"/>
    <p:sldId id="310" r:id="rId41"/>
    <p:sldId id="313" r:id="rId42"/>
    <p:sldId id="314" r:id="rId43"/>
    <p:sldId id="283" r:id="rId44"/>
    <p:sldId id="284" r:id="rId45"/>
    <p:sldId id="285" r:id="rId46"/>
    <p:sldId id="286" r:id="rId47"/>
    <p:sldId id="287" r:id="rId48"/>
    <p:sldId id="288" r:id="rId49"/>
    <p:sldId id="270" r:id="rId50"/>
    <p:sldId id="271" r:id="rId51"/>
    <p:sldId id="273" r:id="rId52"/>
    <p:sldId id="274" r:id="rId53"/>
    <p:sldId id="275" r:id="rId54"/>
    <p:sldId id="276" r:id="rId55"/>
    <p:sldId id="272" r:id="rId56"/>
    <p:sldId id="309" r:id="rId57"/>
    <p:sldId id="296" r:id="rId58"/>
    <p:sldId id="29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726A887-B5CA-4B1D-8CDD-F4093ED2C8EB}" type="datetimeFigureOut">
              <a:rPr lang="en-US" smtClean="0"/>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5500-C41C-422C-8DE2-1FA3E4C7AA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5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6A887-B5CA-4B1D-8CDD-F4093ED2C8EB}" type="datetimeFigureOut">
              <a:rPr lang="en-US" smtClean="0"/>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359045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6A887-B5CA-4B1D-8CDD-F4093ED2C8EB}" type="datetimeFigureOut">
              <a:rPr lang="en-US" smtClean="0"/>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5500-C41C-422C-8DE2-1FA3E4C7AAB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23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26A887-B5CA-4B1D-8CDD-F4093ED2C8EB}" type="datetimeFigureOut">
              <a:rPr lang="en-US" smtClean="0"/>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141171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26A887-B5CA-4B1D-8CDD-F4093ED2C8EB}" type="datetimeFigureOut">
              <a:rPr lang="en-US" smtClean="0"/>
              <a:t>5/25/2016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5500-C41C-422C-8DE2-1FA3E4C7AA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83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26A887-B5CA-4B1D-8CDD-F4093ED2C8EB}" type="datetimeFigureOut">
              <a:rPr lang="en-US" smtClean="0"/>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407728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26A887-B5CA-4B1D-8CDD-F4093ED2C8EB}" type="datetimeFigureOut">
              <a:rPr lang="en-US" smtClean="0"/>
              <a:t>5/25/2016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91874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26A887-B5CA-4B1D-8CDD-F4093ED2C8EB}" type="datetimeFigureOut">
              <a:rPr lang="en-US" smtClean="0"/>
              <a:t>5/25/2016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1933349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6A887-B5CA-4B1D-8CDD-F4093ED2C8EB}" type="datetimeFigureOut">
              <a:rPr lang="en-US" smtClean="0"/>
              <a:t>5/25/2016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117397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726A887-B5CA-4B1D-8CDD-F4093ED2C8EB}" type="datetimeFigureOut">
              <a:rPr lang="en-US" smtClean="0"/>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5500-C41C-422C-8DE2-1FA3E4C7AABF}" type="slidenum">
              <a:rPr lang="en-US" smtClean="0"/>
              <a:t>‹#›</a:t>
            </a:fld>
            <a:endParaRPr lang="en-US"/>
          </a:p>
        </p:txBody>
      </p:sp>
    </p:spTree>
    <p:extLst>
      <p:ext uri="{BB962C8B-B14F-4D97-AF65-F5344CB8AC3E}">
        <p14:creationId xmlns:p14="http://schemas.microsoft.com/office/powerpoint/2010/main" val="259578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26A887-B5CA-4B1D-8CDD-F4093ED2C8EB}" type="datetimeFigureOut">
              <a:rPr lang="en-US" smtClean="0"/>
              <a:t>5/25/2016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5500-C41C-422C-8DE2-1FA3E4C7AA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72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726A887-B5CA-4B1D-8CDD-F4093ED2C8EB}" type="datetimeFigureOut">
              <a:rPr lang="en-US" smtClean="0"/>
              <a:t>5/25/2016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6E5500-C41C-422C-8DE2-1FA3E4C7AAB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028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www.urvy.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yaoinorth.com/panelists/downloads/" TargetMode="External"/><Relationship Id="rId2" Type="http://schemas.openxmlformats.org/officeDocument/2006/relationships/hyperlink" Target="http://www.yaoinorth.com/related-media/webcomic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ErikaMoenComics/" TargetMode="External"/><Relationship Id="rId2" Type="http://schemas.openxmlformats.org/officeDocument/2006/relationships/hyperlink" Target="http://www.darcomic.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irls-with-Slingshots-comic-41076594205/" TargetMode="External"/><Relationship Id="rId2" Type="http://schemas.openxmlformats.org/officeDocument/2006/relationships/hyperlink" Target="http://girlswithslingshots.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patreon.com/mayakern" TargetMode="External"/><Relationship Id="rId2" Type="http://schemas.openxmlformats.org/officeDocument/2006/relationships/hyperlink" Target="http://www.monsterpop.mayakern.com/" TargetMode="External"/><Relationship Id="rId1" Type="http://schemas.openxmlformats.org/officeDocument/2006/relationships/slideLayout" Target="../slideLayouts/slideLayout2.xml"/><Relationship Id="rId4" Type="http://schemas.openxmlformats.org/officeDocument/2006/relationships/hyperlink" Target="http://mayakern.tumblr.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noisomewebcomic/" TargetMode="External"/><Relationship Id="rId2" Type="http://schemas.openxmlformats.org/officeDocument/2006/relationships/hyperlink" Target="http://noiso.me/" TargetMode="External"/><Relationship Id="rId1" Type="http://schemas.openxmlformats.org/officeDocument/2006/relationships/slideLayout" Target="../slideLayouts/slideLayout2.xml"/><Relationship Id="rId5" Type="http://schemas.openxmlformats.org/officeDocument/2006/relationships/hyperlink" Target="https://www.patreon.com/tatouji" TargetMode="External"/><Relationship Id="rId4" Type="http://schemas.openxmlformats.org/officeDocument/2006/relationships/hyperlink" Target="http://tatoujiji.tumblr.co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comixology.com/Sunstone/comics-series/36148" TargetMode="External"/><Relationship Id="rId2" Type="http://schemas.openxmlformats.org/officeDocument/2006/relationships/hyperlink" Target="http://shiniez.deviantart.com/gallery/"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patreon.com/lucid" TargetMode="External"/><Relationship Id="rId2" Type="http://schemas.openxmlformats.org/officeDocument/2006/relationships/hyperlink" Target="http://www.misslucidcomics.com/aviala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tiedinred.tumblr.com/" TargetMode="External"/><Relationship Id="rId2" Type="http://schemas.openxmlformats.org/officeDocument/2006/relationships/hyperlink" Target="http://tied-in-red.smackjeeves.com/" TargetMode="External"/><Relationship Id="rId1" Type="http://schemas.openxmlformats.org/officeDocument/2006/relationships/slideLayout" Target="../slideLayouts/slideLayout2.xml"/><Relationship Id="rId4" Type="http://schemas.openxmlformats.org/officeDocument/2006/relationships/hyperlink" Target="https://www.patreon.com/tiedinred"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zombiecinnamon.tumblr.com/" TargetMode="External"/><Relationship Id="rId2" Type="http://schemas.openxmlformats.org/officeDocument/2006/relationships/hyperlink" Target="http://victim.smackjeeves.com/" TargetMode="External"/><Relationship Id="rId1" Type="http://schemas.openxmlformats.org/officeDocument/2006/relationships/slideLayout" Target="../slideLayouts/slideLayout2.xml"/><Relationship Id="rId4" Type="http://schemas.openxmlformats.org/officeDocument/2006/relationships/hyperlink" Target="https://www.patreon.com/zccoffe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tarfightercomic.com/" TargetMode="External"/><Relationship Id="rId2" Type="http://schemas.openxmlformats.org/officeDocument/2006/relationships/hyperlink" Target="http://webcomics.yaoi911.com/" TargetMode="External"/><Relationship Id="rId1" Type="http://schemas.openxmlformats.org/officeDocument/2006/relationships/slideLayout" Target="../slideLayouts/slideLayout2.xml"/><Relationship Id="rId6" Type="http://schemas.openxmlformats.org/officeDocument/2006/relationships/hyperlink" Target="http://www.venusenvycomic.com/" TargetMode="External"/><Relationship Id="rId5" Type="http://schemas.openxmlformats.org/officeDocument/2006/relationships/hyperlink" Target="http://tjandamal.com/" TargetMode="External"/><Relationship Id="rId4" Type="http://schemas.openxmlformats.org/officeDocument/2006/relationships/hyperlink" Target="http://www.teahousecomic.c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dumbingofage.com/" TargetMode="External"/><Relationship Id="rId7" Type="http://schemas.openxmlformats.org/officeDocument/2006/relationships/hyperlink" Target="http://www.coolcatstudio.com/" TargetMode="External"/><Relationship Id="rId2" Type="http://schemas.openxmlformats.org/officeDocument/2006/relationships/hyperlink" Target="http://www.therockcocks.com/" TargetMode="External"/><Relationship Id="rId1" Type="http://schemas.openxmlformats.org/officeDocument/2006/relationships/slideLayout" Target="../slideLayouts/slideLayout2.xml"/><Relationship Id="rId6" Type="http://schemas.openxmlformats.org/officeDocument/2006/relationships/hyperlink" Target="http://www.sisterclaire.com/" TargetMode="External"/><Relationship Id="rId5" Type="http://schemas.openxmlformats.org/officeDocument/2006/relationships/hyperlink" Target="http://www.gogetaroomie.com/" TargetMode="External"/><Relationship Id="rId4" Type="http://schemas.openxmlformats.org/officeDocument/2006/relationships/hyperlink" Target="http://www.shortpacked.com/"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stickydillybuns.com/" TargetMode="External"/><Relationship Id="rId3" Type="http://schemas.openxmlformats.org/officeDocument/2006/relationships/hyperlink" Target="http://strangelykatie.com/princessprincess/" TargetMode="External"/><Relationship Id="rId7" Type="http://schemas.openxmlformats.org/officeDocument/2006/relationships/hyperlink" Target="http://www.ma3comic.com/" TargetMode="External"/><Relationship Id="rId2" Type="http://schemas.openxmlformats.org/officeDocument/2006/relationships/hyperlink" Target="http://www.pennyandaggie.com/" TargetMode="External"/><Relationship Id="rId1" Type="http://schemas.openxmlformats.org/officeDocument/2006/relationships/slideLayout" Target="../slideLayouts/slideLayout2.xml"/><Relationship Id="rId6" Type="http://schemas.openxmlformats.org/officeDocument/2006/relationships/hyperlink" Target="http://www.discordcomics.com/" TargetMode="External"/><Relationship Id="rId5" Type="http://schemas.openxmlformats.org/officeDocument/2006/relationships/hyperlink" Target="http://www.assignedmale.com/" TargetMode="External"/><Relationship Id="rId4" Type="http://schemas.openxmlformats.org/officeDocument/2006/relationships/hyperlink" Target="http://robinandcat.tumblr.co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honeydew.smackjeeves.com/" TargetMode="External"/><Relationship Id="rId7" Type="http://schemas.openxmlformats.org/officeDocument/2006/relationships/hyperlink" Target="http://trippingoveryou.com/" TargetMode="External"/><Relationship Id="rId2" Type="http://schemas.openxmlformats.org/officeDocument/2006/relationships/hyperlink" Target="http://alwaysraininghere.smackjeeves.com/" TargetMode="External"/><Relationship Id="rId1" Type="http://schemas.openxmlformats.org/officeDocument/2006/relationships/slideLayout" Target="../slideLayouts/slideLayout2.xml"/><Relationship Id="rId6" Type="http://schemas.openxmlformats.org/officeDocument/2006/relationships/hyperlink" Target="http://whic.smackjeeves.com/" TargetMode="External"/><Relationship Id="rId5" Type="http://schemas.openxmlformats.org/officeDocument/2006/relationships/hyperlink" Target="http://www.purpureanoxa.com/" TargetMode="External"/><Relationship Id="rId4" Type="http://schemas.openxmlformats.org/officeDocument/2006/relationships/hyperlink" Target="http://princeofcatscomic.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facebook.com/omgcheckplease" TargetMode="External"/><Relationship Id="rId2" Type="http://schemas.openxmlformats.org/officeDocument/2006/relationships/hyperlink" Target="http://omgcheckplease.tumblr.com/" TargetMode="External"/><Relationship Id="rId1" Type="http://schemas.openxmlformats.org/officeDocument/2006/relationships/slideLayout" Target="../slideLayouts/slideLayout2.xml"/><Relationship Id="rId4" Type="http://schemas.openxmlformats.org/officeDocument/2006/relationships/hyperlink" Target="http://www.patreon.com/ngozi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LGBTQ Webcomics</a:t>
            </a:r>
          </a:p>
        </p:txBody>
      </p:sp>
      <p:sp>
        <p:nvSpPr>
          <p:cNvPr id="3" name="Subtitle 2"/>
          <p:cNvSpPr>
            <a:spLocks noGrp="1"/>
          </p:cNvSpPr>
          <p:nvPr>
            <p:ph type="subTitle" idx="1"/>
          </p:nvPr>
        </p:nvSpPr>
        <p:spPr/>
        <p:txBody>
          <a:bodyPr/>
          <a:lstStyle/>
          <a:p>
            <a:r>
              <a:rPr lang="en-US" dirty="0"/>
              <a:t>Yaoi North 2016</a:t>
            </a:r>
          </a:p>
          <a:p>
            <a:r>
              <a:rPr lang="en-US" dirty="0"/>
              <a:t>Gryvon, Lisa </a:t>
            </a:r>
            <a:r>
              <a:rPr lang="en-US" dirty="0" err="1"/>
              <a:t>Nani</a:t>
            </a:r>
            <a:r>
              <a:rPr lang="en-US" dirty="0"/>
              <a:t>, </a:t>
            </a:r>
            <a:r>
              <a:rPr lang="en-US" dirty="0" err="1"/>
              <a:t>Kateifer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828" y="732663"/>
            <a:ext cx="5800344" cy="1792224"/>
          </a:xfrm>
          <a:prstGeom prst="rect">
            <a:avLst/>
          </a:prstGeom>
        </p:spPr>
      </p:pic>
    </p:spTree>
    <p:extLst>
      <p:ext uri="{BB962C8B-B14F-4D97-AF65-F5344CB8AC3E}">
        <p14:creationId xmlns:p14="http://schemas.microsoft.com/office/powerpoint/2010/main" val="34743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bitty and jack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614" y="1611770"/>
            <a:ext cx="3789485" cy="5049488"/>
          </a:xfrm>
        </p:spPr>
      </p:pic>
    </p:spTree>
    <p:extLst>
      <p:ext uri="{BB962C8B-B14F-4D97-AF65-F5344CB8AC3E}">
        <p14:creationId xmlns:p14="http://schemas.microsoft.com/office/powerpoint/2010/main" val="396905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81505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0075"/>
            <a:ext cx="10058400" cy="5657850"/>
          </a:xfrm>
          <a:prstGeom prst="rect">
            <a:avLst/>
          </a:prstGeom>
        </p:spPr>
      </p:pic>
    </p:spTree>
    <p:extLst>
      <p:ext uri="{BB962C8B-B14F-4D97-AF65-F5344CB8AC3E}">
        <p14:creationId xmlns:p14="http://schemas.microsoft.com/office/powerpoint/2010/main" val="141972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71975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0075"/>
            <a:ext cx="10058400" cy="5657850"/>
          </a:xfrm>
          <a:prstGeom prst="rect">
            <a:avLst/>
          </a:prstGeom>
        </p:spPr>
      </p:pic>
    </p:spTree>
    <p:extLst>
      <p:ext uri="{BB962C8B-B14F-4D97-AF65-F5344CB8AC3E}">
        <p14:creationId xmlns:p14="http://schemas.microsoft.com/office/powerpoint/2010/main" val="46784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Curvy (18+)</a:t>
            </a:r>
          </a:p>
        </p:txBody>
      </p:sp>
      <p:sp>
        <p:nvSpPr>
          <p:cNvPr id="3" name="Content Placeholder 2"/>
          <p:cNvSpPr>
            <a:spLocks noGrp="1"/>
          </p:cNvSpPr>
          <p:nvPr>
            <p:ph idx="1"/>
          </p:nvPr>
        </p:nvSpPr>
        <p:spPr/>
        <p:txBody>
          <a:bodyPr/>
          <a:lstStyle/>
          <a:p>
            <a:r>
              <a:rPr lang="en-US" dirty="0"/>
              <a:t>Comic: </a:t>
            </a:r>
            <a:r>
              <a:rPr lang="en-US" dirty="0">
                <a:hlinkClick r:id="rId2"/>
              </a:rPr>
              <a:t>http://www.urvy.org/</a:t>
            </a:r>
            <a:endParaRPr lang="en-US" dirty="0"/>
          </a:p>
          <a:p>
            <a:r>
              <a:rPr lang="en-US" dirty="0"/>
              <a:t>Twitter: @</a:t>
            </a:r>
            <a:r>
              <a:rPr lang="en-US" dirty="0" err="1"/>
              <a:t>SylvanMigdal</a:t>
            </a:r>
            <a:endParaRPr lang="en-US" dirty="0"/>
          </a:p>
          <a:p>
            <a:endParaRPr lang="en-US" dirty="0"/>
          </a:p>
          <a:p>
            <a:r>
              <a:rPr lang="en-US" sz="1800" dirty="0"/>
              <a:t>A sexy sci-fi adventure comic for adults.</a:t>
            </a:r>
          </a:p>
        </p:txBody>
      </p:sp>
    </p:spTree>
    <p:extLst>
      <p:ext uri="{BB962C8B-B14F-4D97-AF65-F5344CB8AC3E}">
        <p14:creationId xmlns:p14="http://schemas.microsoft.com/office/powerpoint/2010/main" val="1025783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2" y="0"/>
            <a:ext cx="4987636" cy="6858000"/>
          </a:xfrm>
          <a:prstGeom prst="rect">
            <a:avLst/>
          </a:prstGeom>
        </p:spPr>
      </p:pic>
    </p:spTree>
    <p:extLst>
      <p:ext uri="{BB962C8B-B14F-4D97-AF65-F5344CB8AC3E}">
        <p14:creationId xmlns:p14="http://schemas.microsoft.com/office/powerpoint/2010/main" val="4015004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2" y="0"/>
            <a:ext cx="4987636" cy="6858000"/>
          </a:xfrm>
          <a:prstGeom prst="rect">
            <a:avLst/>
          </a:prstGeom>
        </p:spPr>
      </p:pic>
    </p:spTree>
    <p:extLst>
      <p:ext uri="{BB962C8B-B14F-4D97-AF65-F5344CB8AC3E}">
        <p14:creationId xmlns:p14="http://schemas.microsoft.com/office/powerpoint/2010/main" val="4218996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2" y="0"/>
            <a:ext cx="4987636" cy="6858000"/>
          </a:xfrm>
          <a:prstGeom prst="rect">
            <a:avLst/>
          </a:prstGeom>
        </p:spPr>
      </p:pic>
    </p:spTree>
    <p:extLst>
      <p:ext uri="{BB962C8B-B14F-4D97-AF65-F5344CB8AC3E}">
        <p14:creationId xmlns:p14="http://schemas.microsoft.com/office/powerpoint/2010/main" val="2961156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82" y="0"/>
            <a:ext cx="4987636" cy="6858000"/>
          </a:xfrm>
          <a:prstGeom prst="rect">
            <a:avLst/>
          </a:prstGeom>
        </p:spPr>
      </p:pic>
    </p:spTree>
    <p:extLst>
      <p:ext uri="{BB962C8B-B14F-4D97-AF65-F5344CB8AC3E}">
        <p14:creationId xmlns:p14="http://schemas.microsoft.com/office/powerpoint/2010/main" val="301401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and slides</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2800" dirty="0"/>
              <a:t>YaoiNorth.com</a:t>
            </a:r>
          </a:p>
          <a:p>
            <a:pPr lvl="1">
              <a:buFont typeface="Wingdings" panose="05000000000000000000" pitchFamily="2" charset="2"/>
              <a:buChar char="v"/>
            </a:pPr>
            <a:r>
              <a:rPr lang="en-US" dirty="0"/>
              <a:t>Related Media      Webcomics</a:t>
            </a:r>
          </a:p>
          <a:p>
            <a:pPr lvl="2">
              <a:buFont typeface="Wingdings" panose="05000000000000000000" pitchFamily="2" charset="2"/>
              <a:buChar char="v"/>
            </a:pPr>
            <a:r>
              <a:rPr lang="en-US" sz="2000" dirty="0">
                <a:hlinkClick r:id="rId2"/>
              </a:rPr>
              <a:t>http://www.yaoinorth.com/related-media/webcomics/</a:t>
            </a:r>
            <a:endParaRPr lang="en-US" sz="2000" dirty="0"/>
          </a:p>
          <a:p>
            <a:pPr lvl="1">
              <a:buFont typeface="Wingdings" panose="05000000000000000000" pitchFamily="2" charset="2"/>
              <a:buChar char="v"/>
            </a:pPr>
            <a:r>
              <a:rPr lang="en-US" dirty="0"/>
              <a:t>Past Events     Past Panels     Downloads</a:t>
            </a:r>
          </a:p>
          <a:p>
            <a:pPr lvl="2">
              <a:buFont typeface="Wingdings" panose="05000000000000000000" pitchFamily="2" charset="2"/>
              <a:buChar char="v"/>
            </a:pPr>
            <a:r>
              <a:rPr lang="en-US" sz="2000" dirty="0">
                <a:hlinkClick r:id="rId3"/>
              </a:rPr>
              <a:t>http://www.yaoinorth.com/panelists/downloads/</a:t>
            </a:r>
            <a:endParaRPr lang="en-US" sz="2000" dirty="0"/>
          </a:p>
          <a:p>
            <a:pPr lvl="2">
              <a:buFont typeface="Wingdings" panose="05000000000000000000" pitchFamily="2" charset="2"/>
              <a:buChar char="v"/>
            </a:pPr>
            <a:endParaRPr lang="en-US" dirty="0"/>
          </a:p>
        </p:txBody>
      </p:sp>
      <p:sp>
        <p:nvSpPr>
          <p:cNvPr id="4" name="Right Arrow 3"/>
          <p:cNvSpPr/>
          <p:nvPr/>
        </p:nvSpPr>
        <p:spPr>
          <a:xfrm>
            <a:off x="2848707" y="2822331"/>
            <a:ext cx="219808" cy="140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426677" y="3499338"/>
            <a:ext cx="193431" cy="131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754315" y="3499338"/>
            <a:ext cx="184639" cy="131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984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a:t>
            </a:r>
          </a:p>
        </p:txBody>
      </p:sp>
      <p:sp>
        <p:nvSpPr>
          <p:cNvPr id="3" name="Content Placeholder 2"/>
          <p:cNvSpPr>
            <a:spLocks noGrp="1"/>
          </p:cNvSpPr>
          <p:nvPr>
            <p:ph idx="1"/>
          </p:nvPr>
        </p:nvSpPr>
        <p:spPr/>
        <p:txBody>
          <a:bodyPr/>
          <a:lstStyle/>
          <a:p>
            <a:r>
              <a:rPr lang="en-US" dirty="0"/>
              <a:t>Comic: </a:t>
            </a:r>
            <a:r>
              <a:rPr lang="en-US" dirty="0">
                <a:hlinkClick r:id="rId2"/>
              </a:rPr>
              <a:t>http://www.darcomic.com/</a:t>
            </a:r>
            <a:endParaRPr lang="en-US" dirty="0"/>
          </a:p>
          <a:p>
            <a:r>
              <a:rPr lang="en-US" dirty="0"/>
              <a:t>Twitter: @</a:t>
            </a:r>
            <a:r>
              <a:rPr lang="en-US" dirty="0" err="1"/>
              <a:t>erikamoen</a:t>
            </a:r>
            <a:endParaRPr lang="en-US" dirty="0"/>
          </a:p>
          <a:p>
            <a:r>
              <a:rPr lang="en-US" dirty="0"/>
              <a:t>Facebook: </a:t>
            </a:r>
            <a:r>
              <a:rPr lang="en-US" dirty="0">
                <a:hlinkClick r:id="rId3"/>
              </a:rPr>
              <a:t>https://www.facebook.com/ErikaMoenComics/</a:t>
            </a:r>
            <a:endParaRPr lang="en-US" dirty="0"/>
          </a:p>
          <a:p>
            <a:endParaRPr lang="en-US" dirty="0"/>
          </a:p>
          <a:p>
            <a:r>
              <a:rPr lang="en-US" sz="1800" dirty="0"/>
              <a:t>DAR! chronicles the six year long autobiographical story of Erika Moen, who starts out as a lost 20-year-old lesbian artist-wannabe in college who falls in love with a boy in England and the evolution that her sexual identity undergoes before winding up marrying him as a queer 26-year-old full-time cartoonist. Along the way there are many vignettes about sex, farts, the queer community, the Brits, vibrators and figuring out sexual identity.</a:t>
            </a:r>
          </a:p>
        </p:txBody>
      </p:sp>
    </p:spTree>
    <p:extLst>
      <p:ext uri="{BB962C8B-B14F-4D97-AF65-F5344CB8AC3E}">
        <p14:creationId xmlns:p14="http://schemas.microsoft.com/office/powerpoint/2010/main" val="3345373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54" y="17852"/>
            <a:ext cx="9737722" cy="6778601"/>
          </a:xfrm>
          <a:prstGeom prst="rect">
            <a:avLst/>
          </a:prstGeom>
        </p:spPr>
      </p:pic>
    </p:spTree>
    <p:extLst>
      <p:ext uri="{BB962C8B-B14F-4D97-AF65-F5344CB8AC3E}">
        <p14:creationId xmlns:p14="http://schemas.microsoft.com/office/powerpoint/2010/main" val="1591321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285" y="-19328"/>
            <a:ext cx="7791534" cy="6877327"/>
          </a:xfrm>
          <a:prstGeom prst="rect">
            <a:avLst/>
          </a:prstGeom>
        </p:spPr>
      </p:pic>
    </p:spTree>
    <p:extLst>
      <p:ext uri="{BB962C8B-B14F-4D97-AF65-F5344CB8AC3E}">
        <p14:creationId xmlns:p14="http://schemas.microsoft.com/office/powerpoint/2010/main" val="3614799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Girls with slingshots</a:t>
            </a:r>
          </a:p>
        </p:txBody>
      </p:sp>
      <p:sp>
        <p:nvSpPr>
          <p:cNvPr id="3" name="Content Placeholder 2"/>
          <p:cNvSpPr>
            <a:spLocks noGrp="1"/>
          </p:cNvSpPr>
          <p:nvPr>
            <p:ph idx="1"/>
          </p:nvPr>
        </p:nvSpPr>
        <p:spPr/>
        <p:txBody>
          <a:bodyPr/>
          <a:lstStyle/>
          <a:p>
            <a:r>
              <a:rPr lang="en-US" dirty="0"/>
              <a:t>Comic: </a:t>
            </a:r>
            <a:r>
              <a:rPr lang="en-US" dirty="0">
                <a:hlinkClick r:id="rId2"/>
              </a:rPr>
              <a:t>http://girlswithslingshots.com/</a:t>
            </a:r>
            <a:endParaRPr lang="en-US" dirty="0"/>
          </a:p>
          <a:p>
            <a:r>
              <a:rPr lang="en-US" dirty="0"/>
              <a:t>Facebook: </a:t>
            </a:r>
            <a:r>
              <a:rPr lang="en-US" dirty="0">
                <a:hlinkClick r:id="rId3"/>
              </a:rPr>
              <a:t>https://www.facebook.com/Girls-with-Slingshots-comic-41076594205/</a:t>
            </a:r>
            <a:endParaRPr lang="en-US" dirty="0"/>
          </a:p>
          <a:p>
            <a:r>
              <a:rPr lang="en-US" dirty="0"/>
              <a:t>Twitter: @</a:t>
            </a:r>
            <a:r>
              <a:rPr lang="en-US" dirty="0" err="1"/>
              <a:t>dcorsetto</a:t>
            </a:r>
            <a:endParaRPr lang="en-US" dirty="0"/>
          </a:p>
          <a:p>
            <a:endParaRPr lang="en-US" dirty="0"/>
          </a:p>
          <a:p>
            <a:endParaRPr lang="en-US" dirty="0"/>
          </a:p>
        </p:txBody>
      </p:sp>
    </p:spTree>
    <p:extLst>
      <p:ext uri="{BB962C8B-B14F-4D97-AF65-F5344CB8AC3E}">
        <p14:creationId xmlns:p14="http://schemas.microsoft.com/office/powerpoint/2010/main" val="251662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1" y="1644162"/>
            <a:ext cx="12207044" cy="3560884"/>
          </a:xfrm>
          <a:prstGeom prst="rect">
            <a:avLst/>
          </a:prstGeom>
        </p:spPr>
      </p:pic>
    </p:spTree>
    <p:extLst>
      <p:ext uri="{BB962C8B-B14F-4D97-AF65-F5344CB8AC3E}">
        <p14:creationId xmlns:p14="http://schemas.microsoft.com/office/powerpoint/2010/main" val="319960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6" y="1652954"/>
            <a:ext cx="12006369" cy="3596054"/>
          </a:xfrm>
          <a:prstGeom prst="rect">
            <a:avLst/>
          </a:prstGeom>
        </p:spPr>
      </p:pic>
    </p:spTree>
    <p:extLst>
      <p:ext uri="{BB962C8B-B14F-4D97-AF65-F5344CB8AC3E}">
        <p14:creationId xmlns:p14="http://schemas.microsoft.com/office/powerpoint/2010/main" val="396987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437"/>
            <a:ext cx="12191999" cy="3711126"/>
          </a:xfrm>
          <a:prstGeom prst="rect">
            <a:avLst/>
          </a:prstGeom>
        </p:spPr>
      </p:pic>
    </p:spTree>
    <p:extLst>
      <p:ext uri="{BB962C8B-B14F-4D97-AF65-F5344CB8AC3E}">
        <p14:creationId xmlns:p14="http://schemas.microsoft.com/office/powerpoint/2010/main" val="365438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Monster pop</a:t>
            </a:r>
          </a:p>
        </p:txBody>
      </p:sp>
      <p:sp>
        <p:nvSpPr>
          <p:cNvPr id="3" name="Content Placeholder 2"/>
          <p:cNvSpPr>
            <a:spLocks noGrp="1"/>
          </p:cNvSpPr>
          <p:nvPr>
            <p:ph idx="1"/>
          </p:nvPr>
        </p:nvSpPr>
        <p:spPr/>
        <p:txBody>
          <a:bodyPr/>
          <a:lstStyle/>
          <a:p>
            <a:r>
              <a:rPr lang="en-US" dirty="0"/>
              <a:t>Comic: </a:t>
            </a:r>
            <a:r>
              <a:rPr lang="en-US" dirty="0">
                <a:hlinkClick r:id="rId2"/>
              </a:rPr>
              <a:t>http://www.monsterpop.mayakern.com/</a:t>
            </a:r>
            <a:endParaRPr lang="en-US" dirty="0"/>
          </a:p>
          <a:p>
            <a:r>
              <a:rPr lang="en-US" dirty="0"/>
              <a:t>Patreon: </a:t>
            </a:r>
            <a:r>
              <a:rPr lang="en-US" dirty="0">
                <a:hlinkClick r:id="rId3"/>
              </a:rPr>
              <a:t>http://www.patreon.com/mayakern</a:t>
            </a:r>
            <a:endParaRPr lang="en-US" dirty="0"/>
          </a:p>
          <a:p>
            <a:r>
              <a:rPr lang="en-US" dirty="0"/>
              <a:t>Tumblr: </a:t>
            </a:r>
            <a:r>
              <a:rPr lang="en-US" dirty="0">
                <a:hlinkClick r:id="rId4"/>
              </a:rPr>
              <a:t>http://mayakern.tumblr.com/</a:t>
            </a:r>
            <a:endParaRPr lang="en-US" dirty="0"/>
          </a:p>
          <a:p>
            <a:endParaRPr lang="en-US" dirty="0"/>
          </a:p>
          <a:p>
            <a:r>
              <a:rPr lang="en-US" dirty="0"/>
              <a:t>Monster Pop! is a comic about two best friends and the slice of life adventures they share! Monster Pop! is set in an alternate Earth where monsters coexist with humans; sometimes they integrate well, sometimes they clash. </a:t>
            </a:r>
          </a:p>
        </p:txBody>
      </p:sp>
    </p:spTree>
    <p:extLst>
      <p:ext uri="{BB962C8B-B14F-4D97-AF65-F5344CB8AC3E}">
        <p14:creationId xmlns:p14="http://schemas.microsoft.com/office/powerpoint/2010/main" val="3051919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86" y="-12823"/>
            <a:ext cx="10993316" cy="6870823"/>
          </a:xfrm>
          <a:prstGeom prst="rect">
            <a:avLst/>
          </a:prstGeom>
        </p:spPr>
      </p:pic>
    </p:spTree>
    <p:extLst>
      <p:ext uri="{BB962C8B-B14F-4D97-AF65-F5344CB8AC3E}">
        <p14:creationId xmlns:p14="http://schemas.microsoft.com/office/powerpoint/2010/main" val="362126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23" y="31140"/>
            <a:ext cx="10922977" cy="6826860"/>
          </a:xfrm>
          <a:prstGeom prst="rect">
            <a:avLst/>
          </a:prstGeom>
        </p:spPr>
      </p:pic>
    </p:spTree>
    <p:extLst>
      <p:ext uri="{BB962C8B-B14F-4D97-AF65-F5344CB8AC3E}">
        <p14:creationId xmlns:p14="http://schemas.microsoft.com/office/powerpoint/2010/main" val="1601282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new comics?</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Tumblr</a:t>
            </a:r>
          </a:p>
          <a:p>
            <a:pPr>
              <a:buFont typeface="Wingdings" panose="05000000000000000000" pitchFamily="2" charset="2"/>
              <a:buChar char="v"/>
            </a:pPr>
            <a:r>
              <a:rPr lang="en-US" dirty="0"/>
              <a:t> Patreon</a:t>
            </a:r>
          </a:p>
          <a:p>
            <a:pPr>
              <a:buFont typeface="Wingdings" panose="05000000000000000000" pitchFamily="2" charset="2"/>
              <a:buChar char="v"/>
            </a:pPr>
            <a:r>
              <a:rPr lang="en-US" dirty="0"/>
              <a:t> Rec Lists</a:t>
            </a:r>
          </a:p>
          <a:p>
            <a:pPr>
              <a:buFont typeface="Wingdings" panose="05000000000000000000" pitchFamily="2" charset="2"/>
              <a:buChar char="v"/>
            </a:pPr>
            <a:r>
              <a:rPr lang="en-US" dirty="0"/>
              <a:t> Magic! Who knows?</a:t>
            </a:r>
          </a:p>
        </p:txBody>
      </p:sp>
    </p:spTree>
    <p:extLst>
      <p:ext uri="{BB962C8B-B14F-4D97-AF65-F5344CB8AC3E}">
        <p14:creationId xmlns:p14="http://schemas.microsoft.com/office/powerpoint/2010/main" val="3013278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
            <a:ext cx="10978663" cy="6861665"/>
          </a:xfrm>
          <a:prstGeom prst="rect">
            <a:avLst/>
          </a:prstGeom>
        </p:spPr>
      </p:pic>
    </p:spTree>
    <p:extLst>
      <p:ext uri="{BB962C8B-B14F-4D97-AF65-F5344CB8AC3E}">
        <p14:creationId xmlns:p14="http://schemas.microsoft.com/office/powerpoint/2010/main" val="959499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0"/>
            <a:ext cx="10972800" cy="6858000"/>
          </a:xfrm>
          <a:prstGeom prst="rect">
            <a:avLst/>
          </a:prstGeom>
        </p:spPr>
      </p:pic>
    </p:spTree>
    <p:extLst>
      <p:ext uri="{BB962C8B-B14F-4D97-AF65-F5344CB8AC3E}">
        <p14:creationId xmlns:p14="http://schemas.microsoft.com/office/powerpoint/2010/main" val="138347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Noisome</a:t>
            </a:r>
          </a:p>
        </p:txBody>
      </p:sp>
      <p:sp>
        <p:nvSpPr>
          <p:cNvPr id="3" name="Content Placeholder 2"/>
          <p:cNvSpPr>
            <a:spLocks noGrp="1"/>
          </p:cNvSpPr>
          <p:nvPr>
            <p:ph idx="1"/>
          </p:nvPr>
        </p:nvSpPr>
        <p:spPr/>
        <p:txBody>
          <a:bodyPr/>
          <a:lstStyle/>
          <a:p>
            <a:r>
              <a:rPr lang="en-US" dirty="0"/>
              <a:t>Comic: </a:t>
            </a:r>
            <a:r>
              <a:rPr lang="en-US" dirty="0">
                <a:hlinkClick r:id="rId2"/>
              </a:rPr>
              <a:t>noiso.me</a:t>
            </a:r>
            <a:r>
              <a:rPr lang="en-US" dirty="0"/>
              <a:t> (English &amp; Spanish)</a:t>
            </a:r>
          </a:p>
          <a:p>
            <a:r>
              <a:rPr lang="en-US" dirty="0"/>
              <a:t>Facebook: </a:t>
            </a:r>
            <a:r>
              <a:rPr lang="en-US" dirty="0">
                <a:hlinkClick r:id="rId3"/>
              </a:rPr>
              <a:t>https://www.facebook.com/noisomewebcomic/</a:t>
            </a:r>
            <a:endParaRPr lang="en-US" dirty="0"/>
          </a:p>
          <a:p>
            <a:r>
              <a:rPr lang="en-US" dirty="0"/>
              <a:t>Twitter: @</a:t>
            </a:r>
            <a:r>
              <a:rPr lang="en-US" dirty="0" err="1"/>
              <a:t>Tatouji</a:t>
            </a:r>
            <a:endParaRPr lang="en-US" dirty="0"/>
          </a:p>
          <a:p>
            <a:r>
              <a:rPr lang="en-US" dirty="0"/>
              <a:t>Tumblr: </a:t>
            </a:r>
            <a:r>
              <a:rPr lang="en-US" dirty="0">
                <a:hlinkClick r:id="rId4"/>
              </a:rPr>
              <a:t>http://tatoujiji.tumblr.com/</a:t>
            </a:r>
            <a:endParaRPr lang="en-US" dirty="0"/>
          </a:p>
          <a:p>
            <a:r>
              <a:rPr lang="en-US" dirty="0"/>
              <a:t>Patreon: </a:t>
            </a:r>
            <a:r>
              <a:rPr lang="en-US" dirty="0">
                <a:hlinkClick r:id="rId5"/>
              </a:rPr>
              <a:t>https://www.patreon.com/tatouji</a:t>
            </a:r>
            <a:endParaRPr lang="en-US" dirty="0"/>
          </a:p>
          <a:p>
            <a:pPr lvl="1"/>
            <a:r>
              <a:rPr lang="en-US" dirty="0"/>
              <a:t>$1/month for all bonus content</a:t>
            </a:r>
          </a:p>
          <a:p>
            <a:pPr lvl="1"/>
            <a:endParaRPr lang="en-US" dirty="0"/>
          </a:p>
          <a:p>
            <a:pPr marL="128016" lvl="1" indent="0">
              <a:buNone/>
            </a:pPr>
            <a:r>
              <a:rPr lang="en-US" dirty="0"/>
              <a:t>Psychiatrist Coen meets </a:t>
            </a:r>
            <a:r>
              <a:rPr lang="en-US" dirty="0" err="1"/>
              <a:t>Noi</a:t>
            </a:r>
            <a:r>
              <a:rPr lang="en-US" dirty="0"/>
              <a:t>, a writer with mental health issues who wants to be Coen’s new roommate.</a:t>
            </a:r>
          </a:p>
        </p:txBody>
      </p:sp>
    </p:spTree>
    <p:extLst>
      <p:ext uri="{BB962C8B-B14F-4D97-AF65-F5344CB8AC3E}">
        <p14:creationId xmlns:p14="http://schemas.microsoft.com/office/powerpoint/2010/main" val="1424002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a:t>
            </a:r>
            <a:r>
              <a:rPr lang="en-US" dirty="0" err="1"/>
              <a:t>coen</a:t>
            </a:r>
            <a:r>
              <a:rPr lang="en-US" dirty="0"/>
              <a:t> and </a:t>
            </a:r>
            <a:r>
              <a:rPr lang="en-US" dirty="0" err="1"/>
              <a:t>noi</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4301" y="1661798"/>
            <a:ext cx="6563399" cy="4638136"/>
          </a:xfrm>
        </p:spPr>
      </p:pic>
    </p:spTree>
    <p:extLst>
      <p:ext uri="{BB962C8B-B14F-4D97-AF65-F5344CB8AC3E}">
        <p14:creationId xmlns:p14="http://schemas.microsoft.com/office/powerpoint/2010/main" val="3401246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176" y="88237"/>
            <a:ext cx="4671648" cy="6602594"/>
          </a:xfrm>
          <a:prstGeom prst="rect">
            <a:avLst/>
          </a:prstGeom>
        </p:spPr>
      </p:pic>
    </p:spTree>
    <p:extLst>
      <p:ext uri="{BB962C8B-B14F-4D97-AF65-F5344CB8AC3E}">
        <p14:creationId xmlns:p14="http://schemas.microsoft.com/office/powerpoint/2010/main" val="3714905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773" y="57795"/>
            <a:ext cx="4510454" cy="6720575"/>
          </a:xfrm>
          <a:prstGeom prst="rect">
            <a:avLst/>
          </a:prstGeom>
        </p:spPr>
      </p:pic>
    </p:spTree>
    <p:extLst>
      <p:ext uri="{BB962C8B-B14F-4D97-AF65-F5344CB8AC3E}">
        <p14:creationId xmlns:p14="http://schemas.microsoft.com/office/powerpoint/2010/main" val="2794253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6377" y="57795"/>
            <a:ext cx="4519246" cy="6733677"/>
          </a:xfrm>
          <a:prstGeom prst="rect">
            <a:avLst/>
          </a:prstGeom>
        </p:spPr>
      </p:pic>
    </p:spTree>
    <p:extLst>
      <p:ext uri="{BB962C8B-B14F-4D97-AF65-F5344CB8AC3E}">
        <p14:creationId xmlns:p14="http://schemas.microsoft.com/office/powerpoint/2010/main" val="4024078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993" y="103645"/>
            <a:ext cx="8950570" cy="6668175"/>
          </a:xfrm>
          <a:prstGeom prst="rect">
            <a:avLst/>
          </a:prstGeom>
        </p:spPr>
      </p:pic>
    </p:spTree>
    <p:extLst>
      <p:ext uri="{BB962C8B-B14F-4D97-AF65-F5344CB8AC3E}">
        <p14:creationId xmlns:p14="http://schemas.microsoft.com/office/powerpoint/2010/main" val="1766135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Sunstone</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Comic: </a:t>
            </a:r>
            <a:r>
              <a:rPr lang="en-US" dirty="0">
                <a:hlinkClick r:id="rId2"/>
              </a:rPr>
              <a:t>http://shiniez.deviantart.com/gallery/</a:t>
            </a:r>
            <a:endParaRPr lang="en-US" dirty="0"/>
          </a:p>
          <a:p>
            <a:pPr>
              <a:buFont typeface="Wingdings" panose="05000000000000000000" pitchFamily="2" charset="2"/>
              <a:buChar char="v"/>
            </a:pPr>
            <a:r>
              <a:rPr lang="en-US" dirty="0"/>
              <a:t> Twitter: @</a:t>
            </a:r>
            <a:r>
              <a:rPr lang="en-US" dirty="0" err="1"/>
              <a:t>stjepansejic</a:t>
            </a:r>
            <a:endParaRPr lang="en-US" dirty="0"/>
          </a:p>
          <a:p>
            <a:pPr>
              <a:buFont typeface="Wingdings" panose="05000000000000000000" pitchFamily="2" charset="2"/>
              <a:buChar char="v"/>
            </a:pPr>
            <a:r>
              <a:rPr lang="en-US" dirty="0"/>
              <a:t> </a:t>
            </a:r>
            <a:r>
              <a:rPr lang="en-US" dirty="0" err="1"/>
              <a:t>Comixology</a:t>
            </a:r>
            <a:r>
              <a:rPr lang="en-US" dirty="0"/>
              <a:t>: </a:t>
            </a:r>
            <a:r>
              <a:rPr lang="en-US" dirty="0">
                <a:hlinkClick r:id="rId3"/>
              </a:rPr>
              <a:t>https://www.comixology.com/Sunstone/comics-series/36148</a:t>
            </a:r>
            <a:endParaRPr lang="en-US" dirty="0"/>
          </a:p>
          <a:p>
            <a:pPr>
              <a:buFont typeface="Wingdings" panose="05000000000000000000" pitchFamily="2" charset="2"/>
              <a:buChar char="v"/>
            </a:pPr>
            <a:r>
              <a:rPr lang="en-US" dirty="0"/>
              <a:t> Lisa, an aspiring novelist, knew from a young age that she enjoyed being tied up.  Allison (aka Ally), an enthusiastic </a:t>
            </a:r>
            <a:r>
              <a:rPr lang="en-US" dirty="0" err="1"/>
              <a:t>Domme</a:t>
            </a:r>
            <a:r>
              <a:rPr lang="en-US" dirty="0"/>
              <a:t>, was exposed to BDSM when she broke the parental lock on her parent's television when she was a teenager.  Lisa and Ally found each other on a message board online, and decided to take a step that would change both of their lives by deciding to begin a </a:t>
            </a:r>
            <a:r>
              <a:rPr lang="en-US" dirty="0" err="1"/>
              <a:t>Domme</a:t>
            </a:r>
            <a:r>
              <a:rPr lang="en-US" dirty="0"/>
              <a:t>/Submissive adventure together.</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311263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Allison and Lisa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0773" y="2286000"/>
            <a:ext cx="8366591" cy="4022725"/>
          </a:xfrm>
        </p:spPr>
      </p:pic>
    </p:spTree>
    <p:extLst>
      <p:ext uri="{BB962C8B-B14F-4D97-AF65-F5344CB8AC3E}">
        <p14:creationId xmlns:p14="http://schemas.microsoft.com/office/powerpoint/2010/main" val="19872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Avialae</a:t>
            </a:r>
            <a:r>
              <a:rPr lang="en-US" dirty="0"/>
              <a:t> (18+)</a:t>
            </a:r>
          </a:p>
        </p:txBody>
      </p:sp>
      <p:sp>
        <p:nvSpPr>
          <p:cNvPr id="3" name="Content Placeholder 2"/>
          <p:cNvSpPr>
            <a:spLocks noGrp="1"/>
          </p:cNvSpPr>
          <p:nvPr>
            <p:ph idx="1"/>
          </p:nvPr>
        </p:nvSpPr>
        <p:spPr/>
        <p:txBody>
          <a:bodyPr/>
          <a:lstStyle/>
          <a:p>
            <a:r>
              <a:rPr lang="en-US" dirty="0"/>
              <a:t>Comic: </a:t>
            </a:r>
            <a:r>
              <a:rPr lang="en-US" dirty="0">
                <a:hlinkClick r:id="rId2"/>
              </a:rPr>
              <a:t>http://www.misslucidcomics.com/avialae/</a:t>
            </a:r>
            <a:endParaRPr lang="en-US" dirty="0"/>
          </a:p>
          <a:p>
            <a:r>
              <a:rPr lang="en-US" dirty="0"/>
              <a:t>Twitter: @</a:t>
            </a:r>
            <a:r>
              <a:rPr lang="en-US" dirty="0" err="1"/>
              <a:t>llllucid</a:t>
            </a:r>
            <a:endParaRPr lang="en-US" dirty="0"/>
          </a:p>
          <a:p>
            <a:r>
              <a:rPr lang="en-US" dirty="0"/>
              <a:t>Patreon: </a:t>
            </a:r>
            <a:r>
              <a:rPr lang="en-US" dirty="0">
                <a:hlinkClick r:id="rId3"/>
              </a:rPr>
              <a:t>https://www.patreon.com/lucid</a:t>
            </a:r>
            <a:endParaRPr lang="en-US" dirty="0"/>
          </a:p>
          <a:p>
            <a:pPr lvl="1"/>
            <a:r>
              <a:rPr lang="en-US" dirty="0"/>
              <a:t>$1, $5, $10, and $15 levels</a:t>
            </a:r>
          </a:p>
          <a:p>
            <a:pPr lvl="1"/>
            <a:endParaRPr lang="en-US" dirty="0"/>
          </a:p>
          <a:p>
            <a:pPr marL="128016" lvl="1" indent="0">
              <a:buNone/>
            </a:pPr>
            <a:r>
              <a:rPr lang="en-US" dirty="0"/>
              <a:t>Gannet used to be perfectly normal. Sure, he was stuck in a homophobic hellhole in the middle of nowhere, but he was </a:t>
            </a:r>
            <a:r>
              <a:rPr lang="en-US" i="1" dirty="0"/>
              <a:t>normal.</a:t>
            </a:r>
            <a:r>
              <a:rPr lang="en-US" dirty="0"/>
              <a:t> Then he woke up one morning to find a freakish set of wings sprouting from his back. With no one but his wannabe ornithologist neighbor, Bailey, to confide in, Gannet now must go through the painful and bloody process of growing wings.</a:t>
            </a:r>
          </a:p>
        </p:txBody>
      </p:sp>
    </p:spTree>
    <p:extLst>
      <p:ext uri="{BB962C8B-B14F-4D97-AF65-F5344CB8AC3E}">
        <p14:creationId xmlns:p14="http://schemas.microsoft.com/office/powerpoint/2010/main" val="3044032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867" y="0"/>
            <a:ext cx="6430266" cy="6858000"/>
          </a:xfrm>
          <a:prstGeom prst="rect">
            <a:avLst/>
          </a:prstGeom>
        </p:spPr>
      </p:pic>
    </p:spTree>
    <p:extLst>
      <p:ext uri="{BB962C8B-B14F-4D97-AF65-F5344CB8AC3E}">
        <p14:creationId xmlns:p14="http://schemas.microsoft.com/office/powerpoint/2010/main" val="2054739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03"/>
            <a:ext cx="12192000" cy="6586794"/>
          </a:xfrm>
          <a:prstGeom prst="rect">
            <a:avLst/>
          </a:prstGeom>
        </p:spPr>
      </p:pic>
    </p:spTree>
    <p:extLst>
      <p:ext uri="{BB962C8B-B14F-4D97-AF65-F5344CB8AC3E}">
        <p14:creationId xmlns:p14="http://schemas.microsoft.com/office/powerpoint/2010/main" val="2862504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369" y="0"/>
            <a:ext cx="8341262" cy="6858000"/>
          </a:xfrm>
          <a:prstGeom prst="rect">
            <a:avLst/>
          </a:prstGeom>
        </p:spPr>
      </p:pic>
    </p:spTree>
    <p:extLst>
      <p:ext uri="{BB962C8B-B14F-4D97-AF65-F5344CB8AC3E}">
        <p14:creationId xmlns:p14="http://schemas.microsoft.com/office/powerpoint/2010/main" val="4166270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Tied in red</a:t>
            </a:r>
          </a:p>
        </p:txBody>
      </p:sp>
      <p:sp>
        <p:nvSpPr>
          <p:cNvPr id="3" name="Content Placeholder 2"/>
          <p:cNvSpPr>
            <a:spLocks noGrp="1"/>
          </p:cNvSpPr>
          <p:nvPr>
            <p:ph idx="1"/>
          </p:nvPr>
        </p:nvSpPr>
        <p:spPr/>
        <p:txBody>
          <a:bodyPr/>
          <a:lstStyle/>
          <a:p>
            <a:r>
              <a:rPr lang="en-US" dirty="0"/>
              <a:t>Comic: </a:t>
            </a:r>
            <a:r>
              <a:rPr lang="en-US" dirty="0">
                <a:hlinkClick r:id="rId2"/>
              </a:rPr>
              <a:t>http://tied-in-red.smackjeeves.com/</a:t>
            </a:r>
            <a:endParaRPr lang="en-US" dirty="0"/>
          </a:p>
          <a:p>
            <a:r>
              <a:rPr lang="en-US" dirty="0"/>
              <a:t>Tumblr: </a:t>
            </a:r>
            <a:r>
              <a:rPr lang="en-US" dirty="0">
                <a:hlinkClick r:id="rId3"/>
              </a:rPr>
              <a:t>http://tiedinred.tumblr.com</a:t>
            </a:r>
            <a:endParaRPr lang="en-US" dirty="0"/>
          </a:p>
          <a:p>
            <a:r>
              <a:rPr lang="en-US" dirty="0"/>
              <a:t>Twitter: @</a:t>
            </a:r>
            <a:r>
              <a:rPr lang="en-US" dirty="0" err="1"/>
              <a:t>tiedinred</a:t>
            </a:r>
            <a:endParaRPr lang="en-US" dirty="0"/>
          </a:p>
          <a:p>
            <a:r>
              <a:rPr lang="en-US" dirty="0"/>
              <a:t>Patreon: </a:t>
            </a:r>
            <a:r>
              <a:rPr lang="en-US" dirty="0">
                <a:hlinkClick r:id="rId4"/>
              </a:rPr>
              <a:t>https://www.patreon.com/tiedinred</a:t>
            </a:r>
            <a:endParaRPr lang="en-US" dirty="0"/>
          </a:p>
          <a:p>
            <a:pPr lvl="1">
              <a:buFont typeface="Wingdings" panose="05000000000000000000" pitchFamily="2" charset="2"/>
              <a:buChar char="v"/>
            </a:pPr>
            <a:r>
              <a:rPr lang="en-US" dirty="0"/>
              <a:t> $2, $5, $10.50, and $25 levels</a:t>
            </a:r>
          </a:p>
          <a:p>
            <a:pPr lvl="1">
              <a:buFont typeface="Wingdings" panose="05000000000000000000" pitchFamily="2" charset="2"/>
              <a:buChar char="v"/>
            </a:pPr>
            <a:endParaRPr lang="en-US" dirty="0"/>
          </a:p>
          <a:p>
            <a:pPr marL="128016" lvl="1" indent="0">
              <a:buNone/>
            </a:pPr>
            <a:r>
              <a:rPr lang="en-US" dirty="0"/>
              <a:t>Ned's a normal guy. All he wants is a normal life, with a normal job, and a normal wife, in the normal universe where those with soul mates are born with a red string on their pinkie.</a:t>
            </a:r>
          </a:p>
        </p:txBody>
      </p:sp>
    </p:spTree>
    <p:extLst>
      <p:ext uri="{BB962C8B-B14F-4D97-AF65-F5344CB8AC3E}">
        <p14:creationId xmlns:p14="http://schemas.microsoft.com/office/powerpoint/2010/main" val="2362273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Doug and Ned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3812" y="1641770"/>
            <a:ext cx="6884376" cy="4995634"/>
          </a:xfrm>
        </p:spPr>
      </p:pic>
    </p:spTree>
    <p:extLst>
      <p:ext uri="{BB962C8B-B14F-4D97-AF65-F5344CB8AC3E}">
        <p14:creationId xmlns:p14="http://schemas.microsoft.com/office/powerpoint/2010/main" val="142085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5029200" cy="6858000"/>
          </a:xfrm>
          <a:prstGeom prst="rect">
            <a:avLst/>
          </a:prstGeom>
        </p:spPr>
      </p:pic>
    </p:spTree>
    <p:extLst>
      <p:ext uri="{BB962C8B-B14F-4D97-AF65-F5344CB8AC3E}">
        <p14:creationId xmlns:p14="http://schemas.microsoft.com/office/powerpoint/2010/main" val="272827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5029200" cy="6858000"/>
          </a:xfrm>
          <a:prstGeom prst="rect">
            <a:avLst/>
          </a:prstGeom>
        </p:spPr>
      </p:pic>
    </p:spTree>
    <p:extLst>
      <p:ext uri="{BB962C8B-B14F-4D97-AF65-F5344CB8AC3E}">
        <p14:creationId xmlns:p14="http://schemas.microsoft.com/office/powerpoint/2010/main" val="692861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5029200" cy="6858000"/>
          </a:xfrm>
          <a:prstGeom prst="rect">
            <a:avLst/>
          </a:prstGeom>
        </p:spPr>
      </p:pic>
    </p:spTree>
    <p:extLst>
      <p:ext uri="{BB962C8B-B14F-4D97-AF65-F5344CB8AC3E}">
        <p14:creationId xmlns:p14="http://schemas.microsoft.com/office/powerpoint/2010/main" val="1340869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0"/>
            <a:ext cx="5029200" cy="6858000"/>
          </a:xfrm>
          <a:prstGeom prst="rect">
            <a:avLst/>
          </a:prstGeom>
        </p:spPr>
      </p:pic>
    </p:spTree>
    <p:extLst>
      <p:ext uri="{BB962C8B-B14F-4D97-AF65-F5344CB8AC3E}">
        <p14:creationId xmlns:p14="http://schemas.microsoft.com/office/powerpoint/2010/main" val="736292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Victim: Gate of Spirits (18+)</a:t>
            </a:r>
          </a:p>
        </p:txBody>
      </p:sp>
      <p:sp>
        <p:nvSpPr>
          <p:cNvPr id="3" name="Content Placeholder 2"/>
          <p:cNvSpPr>
            <a:spLocks noGrp="1"/>
          </p:cNvSpPr>
          <p:nvPr>
            <p:ph idx="1"/>
          </p:nvPr>
        </p:nvSpPr>
        <p:spPr/>
        <p:txBody>
          <a:bodyPr/>
          <a:lstStyle/>
          <a:p>
            <a:r>
              <a:rPr lang="en-US" dirty="0"/>
              <a:t>Comic: </a:t>
            </a:r>
            <a:r>
              <a:rPr lang="en-US" dirty="0">
                <a:hlinkClick r:id="rId2"/>
              </a:rPr>
              <a:t>http://victim.smackjeeves.com/</a:t>
            </a:r>
            <a:endParaRPr lang="en-US" dirty="0"/>
          </a:p>
          <a:p>
            <a:r>
              <a:rPr lang="en-US" dirty="0"/>
              <a:t>Tumblr: </a:t>
            </a:r>
            <a:r>
              <a:rPr lang="en-US" dirty="0">
                <a:hlinkClick r:id="rId3"/>
              </a:rPr>
              <a:t>http://zombiecinnamon.tumblr.com/</a:t>
            </a:r>
            <a:endParaRPr lang="en-US" dirty="0"/>
          </a:p>
          <a:p>
            <a:r>
              <a:rPr lang="en-US" dirty="0"/>
              <a:t>Patreon: </a:t>
            </a:r>
            <a:r>
              <a:rPr lang="en-US" dirty="0">
                <a:hlinkClick r:id="rId4"/>
              </a:rPr>
              <a:t>https://www.patreon.com/zccoffee</a:t>
            </a:r>
            <a:endParaRPr lang="en-US" dirty="0"/>
          </a:p>
          <a:p>
            <a:pPr lvl="1">
              <a:buFont typeface="Wingdings" panose="05000000000000000000" pitchFamily="2" charset="2"/>
              <a:buChar char="v"/>
            </a:pPr>
            <a:r>
              <a:rPr lang="en-US" dirty="0"/>
              <a:t>$1, $3, $5, $10, and $15 levels</a:t>
            </a:r>
          </a:p>
          <a:p>
            <a:r>
              <a:rPr lang="en-US" sz="1800" dirty="0"/>
              <a:t>The story is about people living in a small village near a huge primordial swamp and how they have to fight the dangers emerging from it. Then main character – Ivo – several years ago his best friend </a:t>
            </a:r>
            <a:r>
              <a:rPr lang="en-US" sz="1800" dirty="0" err="1"/>
              <a:t>Dragosh</a:t>
            </a:r>
            <a:r>
              <a:rPr lang="en-US" sz="1800" dirty="0"/>
              <a:t> went missing in the swamp. They say that people who disappear in the marshes are sure to die. But Ivo doesn’t lose hope. Can he find his friend when the armies of zombie animals are emerging from the swamps?</a:t>
            </a:r>
          </a:p>
          <a:p>
            <a:endParaRPr lang="en-US" dirty="0"/>
          </a:p>
        </p:txBody>
      </p:sp>
    </p:spTree>
    <p:extLst>
      <p:ext uri="{BB962C8B-B14F-4D97-AF65-F5344CB8AC3E}">
        <p14:creationId xmlns:p14="http://schemas.microsoft.com/office/powerpoint/2010/main" val="420473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Gannet and Bailey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8182" y="1553370"/>
            <a:ext cx="3675637" cy="4755356"/>
          </a:xfrm>
        </p:spPr>
      </p:pic>
    </p:spTree>
    <p:extLst>
      <p:ext uri="{BB962C8B-B14F-4D97-AF65-F5344CB8AC3E}">
        <p14:creationId xmlns:p14="http://schemas.microsoft.com/office/powerpoint/2010/main" val="277620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a:t>
            </a:r>
            <a:r>
              <a:rPr lang="en-US" dirty="0" err="1"/>
              <a:t>ivo</a:t>
            </a:r>
            <a:r>
              <a:rPr lang="en-US" dirty="0"/>
              <a:t> and </a:t>
            </a:r>
            <a:r>
              <a:rPr lang="en-US" dirty="0" err="1"/>
              <a:t>dragosh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0233" y="1626577"/>
            <a:ext cx="3171534" cy="5090746"/>
          </a:xfrm>
        </p:spPr>
      </p:pic>
    </p:spTree>
    <p:extLst>
      <p:ext uri="{BB962C8B-B14F-4D97-AF65-F5344CB8AC3E}">
        <p14:creationId xmlns:p14="http://schemas.microsoft.com/office/powerpoint/2010/main" val="2133032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697" y="0"/>
            <a:ext cx="4848606" cy="6858000"/>
          </a:xfrm>
          <a:prstGeom prst="rect">
            <a:avLst/>
          </a:prstGeom>
        </p:spPr>
      </p:pic>
    </p:spTree>
    <p:extLst>
      <p:ext uri="{BB962C8B-B14F-4D97-AF65-F5344CB8AC3E}">
        <p14:creationId xmlns:p14="http://schemas.microsoft.com/office/powerpoint/2010/main" val="2624340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697" y="0"/>
            <a:ext cx="4848606" cy="6858000"/>
          </a:xfrm>
          <a:prstGeom prst="rect">
            <a:avLst/>
          </a:prstGeom>
        </p:spPr>
      </p:pic>
    </p:spTree>
    <p:extLst>
      <p:ext uri="{BB962C8B-B14F-4D97-AF65-F5344CB8AC3E}">
        <p14:creationId xmlns:p14="http://schemas.microsoft.com/office/powerpoint/2010/main" val="1231147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697" y="0"/>
            <a:ext cx="4848606" cy="6858000"/>
          </a:xfrm>
          <a:prstGeom prst="rect">
            <a:avLst/>
          </a:prstGeom>
        </p:spPr>
      </p:pic>
    </p:spTree>
    <p:extLst>
      <p:ext uri="{BB962C8B-B14F-4D97-AF65-F5344CB8AC3E}">
        <p14:creationId xmlns:p14="http://schemas.microsoft.com/office/powerpoint/2010/main" val="43102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982" y="0"/>
            <a:ext cx="4852035" cy="6858000"/>
          </a:xfrm>
          <a:prstGeom prst="rect">
            <a:avLst/>
          </a:prstGeom>
        </p:spPr>
      </p:pic>
    </p:spTree>
    <p:extLst>
      <p:ext uri="{BB962C8B-B14F-4D97-AF65-F5344CB8AC3E}">
        <p14:creationId xmlns:p14="http://schemas.microsoft.com/office/powerpoint/2010/main" val="1746829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Honorable mentions </a:t>
            </a:r>
            <a:r>
              <a:rPr lang="en-US" sz="2000" dirty="0"/>
              <a:t>(That you probably already know)</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Artifice and The Young Protectors - </a:t>
            </a:r>
            <a:r>
              <a:rPr lang="en-US" dirty="0">
                <a:hlinkClick r:id="rId2"/>
              </a:rPr>
              <a:t>http://webcomics.yaoi911.com/</a:t>
            </a:r>
            <a:endParaRPr lang="en-US" dirty="0"/>
          </a:p>
          <a:p>
            <a:pPr>
              <a:buFont typeface="Wingdings" panose="05000000000000000000" pitchFamily="2" charset="2"/>
              <a:buChar char="v"/>
            </a:pPr>
            <a:r>
              <a:rPr lang="en-US" dirty="0"/>
              <a:t> Starfighter - </a:t>
            </a:r>
            <a:r>
              <a:rPr lang="en-US" dirty="0">
                <a:hlinkClick r:id="rId3"/>
              </a:rPr>
              <a:t>http://starfightercomic.com/</a:t>
            </a:r>
            <a:endParaRPr lang="en-US" dirty="0"/>
          </a:p>
          <a:p>
            <a:pPr>
              <a:buFont typeface="Wingdings" panose="05000000000000000000" pitchFamily="2" charset="2"/>
              <a:buChar char="v"/>
            </a:pPr>
            <a:r>
              <a:rPr lang="en-US" dirty="0"/>
              <a:t> Teahouse - </a:t>
            </a:r>
            <a:r>
              <a:rPr lang="en-US" dirty="0">
                <a:hlinkClick r:id="rId4"/>
              </a:rPr>
              <a:t>http://www.teahousecomic.com/</a:t>
            </a:r>
            <a:endParaRPr lang="en-US" dirty="0"/>
          </a:p>
          <a:p>
            <a:pPr>
              <a:buFont typeface="Wingdings" panose="05000000000000000000" pitchFamily="2" charset="2"/>
              <a:buChar char="v"/>
            </a:pPr>
            <a:r>
              <a:rPr lang="en-US" dirty="0"/>
              <a:t> The Less Than Epic Adventures of TJ and Amal - </a:t>
            </a:r>
            <a:r>
              <a:rPr lang="en-US" dirty="0">
                <a:hlinkClick r:id="rId5"/>
              </a:rPr>
              <a:t>http://tjandamal.com/</a:t>
            </a:r>
            <a:endParaRPr lang="en-US" dirty="0"/>
          </a:p>
          <a:p>
            <a:pPr>
              <a:buFont typeface="Wingdings" panose="05000000000000000000" pitchFamily="2" charset="2"/>
              <a:buChar char="v"/>
            </a:pPr>
            <a:r>
              <a:rPr lang="en-US" dirty="0"/>
              <a:t> Venus Envy - </a:t>
            </a:r>
            <a:r>
              <a:rPr lang="en-US" dirty="0">
                <a:hlinkClick r:id="rId6"/>
              </a:rPr>
              <a:t>http://www.venusenvycomic.com/</a:t>
            </a: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855846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Honorable mentions </a:t>
            </a:r>
            <a:r>
              <a:rPr lang="en-US" sz="2400" dirty="0"/>
              <a:t>(That you might not know)</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The Rock Cocks: </a:t>
            </a:r>
            <a:r>
              <a:rPr lang="en-US" dirty="0">
                <a:hlinkClick r:id="rId2"/>
              </a:rPr>
              <a:t>http://www.therockcocks.com/</a:t>
            </a:r>
            <a:endParaRPr lang="en-US" dirty="0"/>
          </a:p>
          <a:p>
            <a:pPr>
              <a:buFont typeface="Wingdings" panose="05000000000000000000" pitchFamily="2" charset="2"/>
              <a:buChar char="v"/>
            </a:pPr>
            <a:r>
              <a:rPr lang="en-US" dirty="0"/>
              <a:t> Dumbing of Age: </a:t>
            </a:r>
            <a:r>
              <a:rPr lang="en-US" dirty="0">
                <a:hlinkClick r:id="rId3"/>
              </a:rPr>
              <a:t>http://www.dumbingofage.com/</a:t>
            </a:r>
            <a:endParaRPr lang="en-US" dirty="0"/>
          </a:p>
          <a:p>
            <a:pPr>
              <a:buFont typeface="Wingdings" panose="05000000000000000000" pitchFamily="2" charset="2"/>
              <a:buChar char="v"/>
            </a:pPr>
            <a:r>
              <a:rPr lang="en-US" dirty="0"/>
              <a:t> </a:t>
            </a:r>
            <a:r>
              <a:rPr lang="en-US" dirty="0" err="1"/>
              <a:t>Shortpacked</a:t>
            </a:r>
            <a:r>
              <a:rPr lang="en-US" dirty="0"/>
              <a:t>: </a:t>
            </a:r>
            <a:r>
              <a:rPr lang="en-US" dirty="0">
                <a:hlinkClick r:id="rId4"/>
              </a:rPr>
              <a:t>http://www.shortpacked.com/</a:t>
            </a:r>
            <a:endParaRPr lang="en-US" dirty="0"/>
          </a:p>
          <a:p>
            <a:pPr>
              <a:buFont typeface="Wingdings" panose="05000000000000000000" pitchFamily="2" charset="2"/>
              <a:buChar char="v"/>
            </a:pPr>
            <a:r>
              <a:rPr lang="en-US" dirty="0"/>
              <a:t> Go Get a Roomie: </a:t>
            </a:r>
            <a:r>
              <a:rPr lang="en-US" dirty="0">
                <a:hlinkClick r:id="rId5"/>
              </a:rPr>
              <a:t>http://www.gogetaroomie.com/</a:t>
            </a:r>
            <a:endParaRPr lang="en-US" dirty="0"/>
          </a:p>
          <a:p>
            <a:pPr>
              <a:buFont typeface="Wingdings" panose="05000000000000000000" pitchFamily="2" charset="2"/>
              <a:buChar char="v"/>
            </a:pPr>
            <a:r>
              <a:rPr lang="en-US" dirty="0"/>
              <a:t> Sister Claire: </a:t>
            </a:r>
            <a:r>
              <a:rPr lang="en-US" dirty="0">
                <a:hlinkClick r:id="rId6"/>
              </a:rPr>
              <a:t>http://www.sisterclaire.com/</a:t>
            </a:r>
            <a:endParaRPr lang="en-US" dirty="0"/>
          </a:p>
          <a:p>
            <a:pPr>
              <a:buFont typeface="Wingdings" panose="05000000000000000000" pitchFamily="2" charset="2"/>
              <a:buChar char="v"/>
            </a:pPr>
            <a:r>
              <a:rPr lang="en-US" dirty="0"/>
              <a:t> Cool Cat Studios: </a:t>
            </a:r>
            <a:r>
              <a:rPr lang="en-US" dirty="0">
                <a:hlinkClick r:id="rId7"/>
              </a:rPr>
              <a:t>http://www.coolcatstudio.com/</a:t>
            </a: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193190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Honorable mentions </a:t>
            </a:r>
            <a:r>
              <a:rPr lang="en-US" sz="2400" dirty="0"/>
              <a:t>(That you might not know)</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Penny and Aggie - </a:t>
            </a:r>
            <a:r>
              <a:rPr lang="en-US" dirty="0">
                <a:hlinkClick r:id="rId2"/>
              </a:rPr>
              <a:t>http://www.pennyandaggie.com/</a:t>
            </a:r>
            <a:endParaRPr lang="en-US" dirty="0"/>
          </a:p>
          <a:p>
            <a:pPr>
              <a:buFont typeface="Wingdings" panose="05000000000000000000" pitchFamily="2" charset="2"/>
              <a:buChar char="v"/>
            </a:pPr>
            <a:r>
              <a:rPr lang="en-US" dirty="0"/>
              <a:t> Princess </a:t>
            </a:r>
            <a:r>
              <a:rPr lang="en-US" dirty="0" err="1"/>
              <a:t>Princess</a:t>
            </a:r>
            <a:r>
              <a:rPr lang="en-US" dirty="0"/>
              <a:t> - </a:t>
            </a:r>
            <a:r>
              <a:rPr lang="en-US" dirty="0">
                <a:hlinkClick r:id="rId3"/>
              </a:rPr>
              <a:t>http://strangelykatie.com/princessprincess/</a:t>
            </a:r>
            <a:endParaRPr lang="en-US" dirty="0"/>
          </a:p>
          <a:p>
            <a:pPr>
              <a:buFont typeface="Wingdings" panose="05000000000000000000" pitchFamily="2" charset="2"/>
              <a:buChar char="v"/>
            </a:pPr>
            <a:r>
              <a:rPr lang="en-US" dirty="0"/>
              <a:t> Robin and the Cat - </a:t>
            </a:r>
            <a:r>
              <a:rPr lang="en-US" dirty="0">
                <a:hlinkClick r:id="rId4"/>
              </a:rPr>
              <a:t>http://robinandcat.tumblr.com/</a:t>
            </a:r>
            <a:endParaRPr lang="en-US" dirty="0"/>
          </a:p>
          <a:p>
            <a:pPr>
              <a:buFont typeface="Wingdings" panose="05000000000000000000" pitchFamily="2" charset="2"/>
              <a:buChar char="v"/>
            </a:pPr>
            <a:r>
              <a:rPr lang="en-US" dirty="0"/>
              <a:t> Assigned Male - </a:t>
            </a:r>
            <a:r>
              <a:rPr lang="en-US" dirty="0">
                <a:hlinkClick r:id="rId5"/>
              </a:rPr>
              <a:t>http://www.assignedmale.com/</a:t>
            </a:r>
            <a:endParaRPr lang="en-US" dirty="0"/>
          </a:p>
          <a:p>
            <a:pPr>
              <a:buFont typeface="Wingdings" panose="05000000000000000000" pitchFamily="2" charset="2"/>
              <a:buChar char="v"/>
            </a:pPr>
            <a:r>
              <a:rPr lang="en-US" dirty="0"/>
              <a:t> Discord Comics - </a:t>
            </a:r>
            <a:r>
              <a:rPr lang="en-US" dirty="0">
                <a:hlinkClick r:id="rId6"/>
              </a:rPr>
              <a:t>http://www.discordcomics.com/</a:t>
            </a:r>
            <a:endParaRPr lang="en-US" dirty="0"/>
          </a:p>
          <a:p>
            <a:pPr>
              <a:buFont typeface="Wingdings" panose="05000000000000000000" pitchFamily="2" charset="2"/>
              <a:buChar char="v"/>
            </a:pPr>
            <a:r>
              <a:rPr lang="en-US" dirty="0"/>
              <a:t> Ménage a 3: </a:t>
            </a:r>
            <a:r>
              <a:rPr lang="en-US" dirty="0">
                <a:hlinkClick r:id="rId7"/>
              </a:rPr>
              <a:t>http://www.ma3comic.com/</a:t>
            </a:r>
            <a:endParaRPr lang="en-US" dirty="0"/>
          </a:p>
          <a:p>
            <a:pPr>
              <a:buFont typeface="Wingdings" panose="05000000000000000000" pitchFamily="2" charset="2"/>
              <a:buChar char="v"/>
            </a:pPr>
            <a:r>
              <a:rPr lang="en-US" dirty="0"/>
              <a:t> Sticky Dilly Buns: </a:t>
            </a:r>
            <a:r>
              <a:rPr lang="en-US" dirty="0">
                <a:hlinkClick r:id="rId8"/>
              </a:rPr>
              <a:t>http://www.stickydillybuns.com/</a:t>
            </a: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150196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Honorable mentions </a:t>
            </a:r>
            <a:r>
              <a:rPr lang="en-US" sz="2400" dirty="0"/>
              <a:t>(That you might not know)</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a:t> Always Raining Here - </a:t>
            </a:r>
            <a:r>
              <a:rPr lang="en-US" dirty="0">
                <a:hlinkClick r:id="rId2"/>
              </a:rPr>
              <a:t>http://alwaysraininghere.smackjeeves.com/</a:t>
            </a:r>
            <a:endParaRPr lang="en-US" dirty="0"/>
          </a:p>
          <a:p>
            <a:pPr>
              <a:buFont typeface="Wingdings" panose="05000000000000000000" pitchFamily="2" charset="2"/>
              <a:buChar char="v"/>
            </a:pPr>
            <a:r>
              <a:rPr lang="en-US" dirty="0"/>
              <a:t> Honeydew Syndrome - </a:t>
            </a:r>
            <a:r>
              <a:rPr lang="en-US" dirty="0">
                <a:hlinkClick r:id="rId3"/>
              </a:rPr>
              <a:t>http://honeydew.smackjeeves.com/</a:t>
            </a:r>
            <a:endParaRPr lang="en-US" dirty="0"/>
          </a:p>
          <a:p>
            <a:pPr>
              <a:buFont typeface="Wingdings" panose="05000000000000000000" pitchFamily="2" charset="2"/>
              <a:buChar char="v"/>
            </a:pPr>
            <a:r>
              <a:rPr lang="en-US" dirty="0"/>
              <a:t> Prince of Cats - </a:t>
            </a:r>
            <a:r>
              <a:rPr lang="en-US" dirty="0">
                <a:hlinkClick r:id="rId4"/>
              </a:rPr>
              <a:t>http://princeofcatscomic.com/</a:t>
            </a:r>
            <a:endParaRPr lang="en-US" dirty="0"/>
          </a:p>
          <a:p>
            <a:pPr>
              <a:buFont typeface="Wingdings" panose="05000000000000000000" pitchFamily="2" charset="2"/>
              <a:buChar char="v"/>
            </a:pPr>
            <a:r>
              <a:rPr lang="en-US" dirty="0"/>
              <a:t> </a:t>
            </a:r>
            <a:r>
              <a:rPr lang="en-US" dirty="0" err="1"/>
              <a:t>Purpurea</a:t>
            </a:r>
            <a:r>
              <a:rPr lang="en-US" dirty="0"/>
              <a:t> </a:t>
            </a:r>
            <a:r>
              <a:rPr lang="en-US" dirty="0" err="1"/>
              <a:t>Nox</a:t>
            </a:r>
            <a:r>
              <a:rPr lang="en-US" dirty="0"/>
              <a:t> - </a:t>
            </a:r>
            <a:r>
              <a:rPr lang="en-US" dirty="0">
                <a:hlinkClick r:id="rId5"/>
              </a:rPr>
              <a:t>http://www.purpureanoxa.com/</a:t>
            </a:r>
            <a:endParaRPr lang="en-US" dirty="0"/>
          </a:p>
          <a:p>
            <a:pPr>
              <a:buFont typeface="Wingdings" panose="05000000000000000000" pitchFamily="2" charset="2"/>
              <a:buChar char="v"/>
            </a:pPr>
            <a:r>
              <a:rPr lang="en-US" dirty="0"/>
              <a:t> What Happens in Carpe Diem - </a:t>
            </a:r>
            <a:r>
              <a:rPr lang="en-US" dirty="0">
                <a:hlinkClick r:id="rId6"/>
              </a:rPr>
              <a:t>http://whic.smackjeeves.com/</a:t>
            </a:r>
            <a:endParaRPr lang="en-US" dirty="0"/>
          </a:p>
          <a:p>
            <a:pPr>
              <a:buFont typeface="Wingdings" panose="05000000000000000000" pitchFamily="2" charset="2"/>
              <a:buChar char="v"/>
            </a:pPr>
            <a:r>
              <a:rPr lang="en-US" dirty="0"/>
              <a:t> Tripping Over You - </a:t>
            </a:r>
            <a:r>
              <a:rPr lang="en-US" dirty="0">
                <a:hlinkClick r:id="rId7"/>
              </a:rPr>
              <a:t>http://trippingoveryou.com/</a:t>
            </a:r>
            <a:endParaRPr lang="en-US" dirty="0"/>
          </a:p>
          <a:p>
            <a:pPr>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177557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417257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15629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63543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Please</a:t>
            </a:r>
          </a:p>
        </p:txBody>
      </p:sp>
      <p:sp>
        <p:nvSpPr>
          <p:cNvPr id="3" name="Content Placeholder 2"/>
          <p:cNvSpPr>
            <a:spLocks noGrp="1"/>
          </p:cNvSpPr>
          <p:nvPr>
            <p:ph idx="1"/>
          </p:nvPr>
        </p:nvSpPr>
        <p:spPr/>
        <p:txBody>
          <a:bodyPr/>
          <a:lstStyle/>
          <a:p>
            <a:r>
              <a:rPr lang="en-US" dirty="0"/>
              <a:t>Comic: </a:t>
            </a:r>
            <a:r>
              <a:rPr lang="en-US" dirty="0">
                <a:hlinkClick r:id="rId2"/>
              </a:rPr>
              <a:t>http://omgcheckplease.tumblr.com/</a:t>
            </a:r>
            <a:endParaRPr lang="en-US" dirty="0"/>
          </a:p>
          <a:p>
            <a:r>
              <a:rPr lang="en-US" dirty="0"/>
              <a:t>Facebook: </a:t>
            </a:r>
            <a:r>
              <a:rPr lang="en-US" dirty="0">
                <a:hlinkClick r:id="rId3"/>
              </a:rPr>
              <a:t>http://www.facebook.com/omgcheckplease</a:t>
            </a:r>
            <a:endParaRPr lang="en-US" dirty="0"/>
          </a:p>
          <a:p>
            <a:r>
              <a:rPr lang="en-US" dirty="0"/>
              <a:t>Twitter: @</a:t>
            </a:r>
            <a:r>
              <a:rPr lang="en-US" dirty="0" err="1"/>
              <a:t>omgcheckplease</a:t>
            </a:r>
            <a:endParaRPr lang="en-US" dirty="0"/>
          </a:p>
          <a:p>
            <a:r>
              <a:rPr lang="en-US" dirty="0"/>
              <a:t>Patreon: </a:t>
            </a:r>
            <a:r>
              <a:rPr lang="en-US" dirty="0">
                <a:hlinkClick r:id="rId4"/>
              </a:rPr>
              <a:t>http://www.patreon.com/ngoziu</a:t>
            </a:r>
            <a:endParaRPr lang="en-US" dirty="0"/>
          </a:p>
          <a:p>
            <a:pPr lvl="1">
              <a:buFont typeface="Wingdings" panose="05000000000000000000" pitchFamily="2" charset="2"/>
              <a:buChar char="v"/>
            </a:pPr>
            <a:r>
              <a:rPr lang="en-US" dirty="0"/>
              <a:t> $1, $3, and $5 levels</a:t>
            </a:r>
          </a:p>
          <a:p>
            <a:r>
              <a:rPr lang="en-US" sz="1800" dirty="0"/>
              <a:t>Eric </a:t>
            </a:r>
            <a:r>
              <a:rPr lang="en-US" sz="1800" dirty="0" err="1"/>
              <a:t>Bittle</a:t>
            </a:r>
            <a:r>
              <a:rPr lang="en-US" sz="1800" dirty="0"/>
              <a:t>—former Georgia junior figure skating champion, vlogger extraordinaire, and amateur </a:t>
            </a:r>
            <a:r>
              <a:rPr lang="en-US" sz="1800" i="1" dirty="0" err="1"/>
              <a:t>pâtissier</a:t>
            </a:r>
            <a:r>
              <a:rPr lang="en-US" sz="1800" dirty="0"/>
              <a:t>—is starting his freshman year playing hockey at the prestigious Samwell University in Samwell, Massachusetts. And it’s basically nothing like co-ed club hockey back in the South. For one? </a:t>
            </a:r>
            <a:r>
              <a:rPr lang="en-US" sz="1800" i="1" dirty="0"/>
              <a:t>There’s checking.</a:t>
            </a:r>
            <a:endParaRPr lang="en-US" sz="1800" dirty="0"/>
          </a:p>
        </p:txBody>
      </p:sp>
    </p:spTree>
    <p:extLst>
      <p:ext uri="{BB962C8B-B14F-4D97-AF65-F5344CB8AC3E}">
        <p14:creationId xmlns:p14="http://schemas.microsoft.com/office/powerpoint/2010/main" val="2819548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527</TotalTime>
  <Words>923</Words>
  <Application>Microsoft Office PowerPoint</Application>
  <PresentationFormat>Widescreen</PresentationFormat>
  <Paragraphs>114</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Tw Cen MT</vt:lpstr>
      <vt:lpstr>Tw Cen MT Condensed</vt:lpstr>
      <vt:lpstr>Wingdings</vt:lpstr>
      <vt:lpstr>Wingdings 3</vt:lpstr>
      <vt:lpstr>Integral</vt:lpstr>
      <vt:lpstr>LGBTQ Webcomics</vt:lpstr>
      <vt:lpstr>Links and slides</vt:lpstr>
      <vt:lpstr>Where to find new comics?</vt:lpstr>
      <vt:lpstr>Avialae (18+)</vt:lpstr>
      <vt:lpstr>Meet Gannet and Bailey</vt:lpstr>
      <vt:lpstr>PowerPoint Presentation</vt:lpstr>
      <vt:lpstr>PowerPoint Presentation</vt:lpstr>
      <vt:lpstr>PowerPoint Presentation</vt:lpstr>
      <vt:lpstr>Check Please</vt:lpstr>
      <vt:lpstr>Meet bitty and jack</vt:lpstr>
      <vt:lpstr>PowerPoint Presentation</vt:lpstr>
      <vt:lpstr>PowerPoint Presentation</vt:lpstr>
      <vt:lpstr>PowerPoint Presentation</vt:lpstr>
      <vt:lpstr>PowerPoint Presentation</vt:lpstr>
      <vt:lpstr>Curvy (18+)</vt:lpstr>
      <vt:lpstr>PowerPoint Presentation</vt:lpstr>
      <vt:lpstr>PowerPoint Presentation</vt:lpstr>
      <vt:lpstr>PowerPoint Presentation</vt:lpstr>
      <vt:lpstr>PowerPoint Presentation</vt:lpstr>
      <vt:lpstr>DAR</vt:lpstr>
      <vt:lpstr>PowerPoint Presentation</vt:lpstr>
      <vt:lpstr>PowerPoint Presentation</vt:lpstr>
      <vt:lpstr>Girls with slingshots</vt:lpstr>
      <vt:lpstr>PowerPoint Presentation</vt:lpstr>
      <vt:lpstr>PowerPoint Presentation</vt:lpstr>
      <vt:lpstr>PowerPoint Presentation</vt:lpstr>
      <vt:lpstr>Monster pop</vt:lpstr>
      <vt:lpstr>PowerPoint Presentation</vt:lpstr>
      <vt:lpstr>PowerPoint Presentation</vt:lpstr>
      <vt:lpstr>PowerPoint Presentation</vt:lpstr>
      <vt:lpstr>PowerPoint Presentation</vt:lpstr>
      <vt:lpstr>Noisome</vt:lpstr>
      <vt:lpstr>Meet coen and noi</vt:lpstr>
      <vt:lpstr>PowerPoint Presentation</vt:lpstr>
      <vt:lpstr>PowerPoint Presentation</vt:lpstr>
      <vt:lpstr>PowerPoint Presentation</vt:lpstr>
      <vt:lpstr>PowerPoint Presentation</vt:lpstr>
      <vt:lpstr>Sunstone</vt:lpstr>
      <vt:lpstr>Meet Allison and Lisa</vt:lpstr>
      <vt:lpstr>PowerPoint Presentation</vt:lpstr>
      <vt:lpstr>PowerPoint Presentation</vt:lpstr>
      <vt:lpstr>PowerPoint Presentation</vt:lpstr>
      <vt:lpstr>Tied in red</vt:lpstr>
      <vt:lpstr>Meet Doug and Ned</vt:lpstr>
      <vt:lpstr>PowerPoint Presentation</vt:lpstr>
      <vt:lpstr>PowerPoint Presentation</vt:lpstr>
      <vt:lpstr>PowerPoint Presentation</vt:lpstr>
      <vt:lpstr>PowerPoint Presentation</vt:lpstr>
      <vt:lpstr>Victim: Gate of Spirits (18+)</vt:lpstr>
      <vt:lpstr>Meet ivo and dragosh</vt:lpstr>
      <vt:lpstr>PowerPoint Presentation</vt:lpstr>
      <vt:lpstr>PowerPoint Presentation</vt:lpstr>
      <vt:lpstr>PowerPoint Presentation</vt:lpstr>
      <vt:lpstr>PowerPoint Presentation</vt:lpstr>
      <vt:lpstr>Honorable mentions (That you probably already know)</vt:lpstr>
      <vt:lpstr>Honorable mentions (That you might not know)</vt:lpstr>
      <vt:lpstr>Honorable mentions (That you might not know)</vt:lpstr>
      <vt:lpstr>Honorable mentions (That you might not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LGBTQ Webcomics</dc:title>
  <dc:creator>Christie Jennings-Wyckoff</dc:creator>
  <cp:lastModifiedBy>Christie Jennings-Wyckoff</cp:lastModifiedBy>
  <cp:revision>29</cp:revision>
  <dcterms:created xsi:type="dcterms:W3CDTF">2016-05-03T11:33:03Z</dcterms:created>
  <dcterms:modified xsi:type="dcterms:W3CDTF">2016-05-25T23:07:01Z</dcterms:modified>
</cp:coreProperties>
</file>